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2" r:id="rId2"/>
    <p:sldId id="278" r:id="rId3"/>
    <p:sldId id="257" r:id="rId4"/>
    <p:sldId id="258" r:id="rId5"/>
    <p:sldId id="265" r:id="rId6"/>
    <p:sldId id="259" r:id="rId7"/>
    <p:sldId id="266" r:id="rId8"/>
    <p:sldId id="260" r:id="rId9"/>
    <p:sldId id="267" r:id="rId10"/>
    <p:sldId id="261" r:id="rId11"/>
    <p:sldId id="268" r:id="rId12"/>
    <p:sldId id="262" r:id="rId13"/>
    <p:sldId id="269" r:id="rId14"/>
    <p:sldId id="263" r:id="rId15"/>
    <p:sldId id="270" r:id="rId16"/>
    <p:sldId id="26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74979-C713-4462-BF71-4F1804EDA86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789CA-4D20-4AE9-A458-DBBF8920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76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789CA-4D20-4AE9-A458-DBBF8920D7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5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FD24-FBD8-42F7-9A13-2DD7C8A32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5A7A9-7320-4BC7-8042-AB181E988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548FA-2868-421D-BCE7-B134780F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F58CA-9D6E-45CE-B99F-2837DAB1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4ACCD-30F3-400D-8327-7C698995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92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8DD3-9CB0-400B-920D-E13CBC80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667CF-6279-4DB4-AF29-E18365DDC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A04EA-45B5-46B4-BDFE-07C31BF4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0169-25C3-4B12-B136-CFB6E604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25CF7-037A-4BBF-991C-855FA6DD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8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EFCAD2-FE25-4110-AE19-28CA4DEBD5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6FABC-ACD5-4202-9E80-473CC4875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6C923-8AF8-46FE-8F86-11057FDFF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E9E2C-E573-45ED-85BC-5A090117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0DB0B-0FEA-4054-B172-2957E02B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8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E734-E44E-4737-9E3C-E6CCB02D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4EE5-7EDD-432F-929C-F66DC7DC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F740B-05B7-4519-B5FF-CC846033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A3908-9086-4530-83A5-DCF5E583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B2A41-D3C7-4A6B-8BB0-301403F2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6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845B-83D9-42BD-AE2A-7965E61F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1ED2D-0B16-4AC3-AA5B-FD2D8CD81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8606C-22E4-476D-B23B-2C4475F99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7A133-119D-48F0-81FC-18DD224C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827FE-8377-4AC7-A714-DF31567A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6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90E5-F5AB-41DA-BDB5-EF1DA17C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F0724-51AD-4065-8DEC-D745C2EAC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8B6AC-798F-4509-ACA3-A54804ACF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33941-D29B-4B71-9FC6-8D75D868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7DEE5-86F8-4E43-92A7-B44B29F7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60675-7D4D-4C08-A3B2-24C16039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5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3DE8-D541-4C98-A54B-3EC47D19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5A3F9-302A-463D-8AFF-624C5B27B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80966-01F5-4BBC-AFD6-C095AD3C2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5AC0D2-AC0D-4BE0-AC33-245D35406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7CB57-A498-47EE-95D7-C4CED9952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20189-E178-4EAD-975A-6533FED4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70335-7D01-467E-96D2-B6C4419D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6D3B7-D584-4606-A2DA-9CE1C9DD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0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58D7-24BF-425C-BFF6-291348FF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AE414-8E9A-49E4-8BEA-E0A14FF9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8EB9-725E-47CB-A5C2-4E1FE3BB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1DC38-BB44-4E0D-AAF0-1D840CE0F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04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CD991-C236-4665-9461-215079CD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E9BAD-0C06-4969-894B-BB572B31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3406D-B747-44A3-8EAD-A8BCB756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3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2A3E-866A-4D6E-836F-CD1E7DE5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F92AE-5C62-43A4-B8C8-6E2A2EB15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EECB5-6820-4F23-8679-0F4A307C0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5E719-9601-4B42-A1C3-6C28D414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C305C-5833-48CB-9872-ADC91503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B6CCB-2E24-4E38-988A-ABFD2E0B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3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2A7A-C776-41D0-9ECA-376BEB2E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80793-0031-4327-A67F-D43881245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A97E6-5F06-4458-835C-682E7512D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8840C-0656-42A4-9B09-A2D47401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04FE2-0A6B-4C43-97D8-1276BF8A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46FB2-E1CD-4644-A175-3C7A44C3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68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060530-3EC8-4C31-878B-28FC9A52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E89A2-33AE-469E-B3B3-CBE1B76D2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DE9EA-4B62-4AFB-ABDA-8FBDBCC9D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30CD9-4B9B-4047-8F4F-A70618F5BE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B3E2B-524F-40F0-9384-00EB5E38F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BA529-CEB3-4754-9FC9-16CD132C8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134A2-1559-4566-86BE-B81DA7F09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D4C53-9028-45CA-B3C2-7EE3B2317F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 from top Classifiers</a:t>
            </a:r>
          </a:p>
        </p:txBody>
      </p:sp>
    </p:spTree>
    <p:extLst>
      <p:ext uri="{BB962C8B-B14F-4D97-AF65-F5344CB8AC3E}">
        <p14:creationId xmlns:p14="http://schemas.microsoft.com/office/powerpoint/2010/main" val="165040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A617-86BC-46BC-9EF2-2108EA7B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5212"/>
          </a:xfrm>
        </p:spPr>
        <p:txBody>
          <a:bodyPr>
            <a:normAutofit fontScale="90000"/>
          </a:bodyPr>
          <a:lstStyle/>
          <a:p>
            <a:r>
              <a:rPr lang="en-US" dirty="0"/>
              <a:t>Union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FF7F39-6683-4479-9762-E3094888D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440099"/>
              </p:ext>
            </p:extLst>
          </p:nvPr>
        </p:nvGraphicFramePr>
        <p:xfrm>
          <a:off x="0" y="1091953"/>
          <a:ext cx="12192000" cy="576604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9265717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5608542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4131839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151873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5958565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706440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303663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7627186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808731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096668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173790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5935028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660861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458714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2381571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92242428"/>
                    </a:ext>
                  </a:extLst>
                </a:gridCol>
              </a:tblGrid>
              <a:tr h="532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Seperator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Threshold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Tree Amount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Three-Fold Run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Sensitivity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Specificity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Miss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discovery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omission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Included Muts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1145467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0.714286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0.285714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8980420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0.176471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7143447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0.692308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0.818182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0.307692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0.181818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0.285714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1270327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0.947368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6843104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0.105263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7051544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0.714286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0.285714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3228182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0.117647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976773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0.714286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0.285714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0645452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0.941176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0.157895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2914176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0.388889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9497776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3865585"/>
                  </a:ext>
                </a:extLst>
              </a:tr>
              <a:tr h="436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0.687683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0.965521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0.932652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0.312317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0.067348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0.196521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982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7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25D18-85F4-4BD7-A847-EC866ED23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25E96-27A1-476E-B8A8-6E6D9AFC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9117"/>
          </a:xfrm>
        </p:spPr>
        <p:txBody>
          <a:bodyPr>
            <a:normAutofit fontScale="90000"/>
          </a:bodyPr>
          <a:lstStyle/>
          <a:p>
            <a:r>
              <a:rPr lang="en-US" dirty="0"/>
              <a:t>Gini Importance Union</a:t>
            </a:r>
          </a:p>
        </p:txBody>
      </p:sp>
    </p:spTree>
    <p:extLst>
      <p:ext uri="{BB962C8B-B14F-4D97-AF65-F5344CB8AC3E}">
        <p14:creationId xmlns:p14="http://schemas.microsoft.com/office/powerpoint/2010/main" val="2758994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A617-86BC-46BC-9EF2-2108EA7B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5212"/>
          </a:xfrm>
        </p:spPr>
        <p:txBody>
          <a:bodyPr>
            <a:normAutofit fontScale="90000"/>
          </a:bodyPr>
          <a:lstStyle/>
          <a:p>
            <a:r>
              <a:rPr lang="en-US" dirty="0"/>
              <a:t>TP – 2FP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5477CB-2479-41A5-92C1-C59C2ED56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58078"/>
              </p:ext>
            </p:extLst>
          </p:nvPr>
        </p:nvGraphicFramePr>
        <p:xfrm>
          <a:off x="0" y="994299"/>
          <a:ext cx="12192000" cy="586369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50522431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8487431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437340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144997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54245681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66775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7843671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8352693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799749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3632596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3135821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5061181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427935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8185199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895269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60633728"/>
                    </a:ext>
                  </a:extLst>
                </a:gridCol>
              </a:tblGrid>
              <a:tr h="566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Seperator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Threshold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Tree Amount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Three-Fold Run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Sensitivity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Specificity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Miss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discovery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omission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Included Muts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2809318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0.117647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1263434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0.157895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1511514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0.555556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0.444444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250445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0.555556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0.444444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4966619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0.222222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0.777778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0.304348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0076218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9669816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0.117647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4378576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0.785714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0.214286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0.214286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5993774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0.416667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0.277778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953565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0.555556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0.444444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7497043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1916148"/>
                  </a:ext>
                </a:extLst>
              </a:tr>
              <a:tr h="441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0.60246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0.39754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0.20396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061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658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093F97EE-CBA1-457C-AF58-AF69EBF99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25E96-27A1-476E-B8A8-6E6D9AFC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9117"/>
          </a:xfrm>
        </p:spPr>
        <p:txBody>
          <a:bodyPr>
            <a:normAutofit fontScale="90000"/>
          </a:bodyPr>
          <a:lstStyle/>
          <a:p>
            <a:r>
              <a:rPr lang="en-US" dirty="0"/>
              <a:t>Gini Importance TP – 2FP</a:t>
            </a:r>
          </a:p>
        </p:txBody>
      </p:sp>
    </p:spTree>
    <p:extLst>
      <p:ext uri="{BB962C8B-B14F-4D97-AF65-F5344CB8AC3E}">
        <p14:creationId xmlns:p14="http://schemas.microsoft.com/office/powerpoint/2010/main" val="342211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A617-86BC-46BC-9EF2-2108EA7B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5212"/>
          </a:xfrm>
        </p:spPr>
        <p:txBody>
          <a:bodyPr>
            <a:normAutofit fontScale="90000"/>
          </a:bodyPr>
          <a:lstStyle/>
          <a:p>
            <a:r>
              <a:rPr lang="en-US" dirty="0"/>
              <a:t>Forests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6E12B1-72DC-480A-93AC-84454C18E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063010"/>
              </p:ext>
            </p:extLst>
          </p:nvPr>
        </p:nvGraphicFramePr>
        <p:xfrm>
          <a:off x="0" y="1278385"/>
          <a:ext cx="12192000" cy="557961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24333731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103524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9067076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786007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3063532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87373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57451469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924166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7721078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5985150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7995965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4309171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3686466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027670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0978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01919802"/>
                    </a:ext>
                  </a:extLst>
                </a:gridCol>
              </a:tblGrid>
              <a:tr h="5639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Seperator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Threshold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Tree Amount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Three-Fold Run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Sensitivity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Specificity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Miss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discovery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omission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Included Muts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2132981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0.235294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6122496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0.263158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9233336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0.636364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0.928571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0.363636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0.235294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4663565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0.176471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500945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0.727273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0.857143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0.272727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623884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0.888889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0.888889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0.111111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0.111111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4537871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0.538462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0.461538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3952438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0.777778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0.222222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0.117647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7987805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0.923077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0.888889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0.111111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8623762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0.777778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0.222222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0.111111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7744626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3534903"/>
                  </a:ext>
                </a:extLst>
              </a:tr>
              <a:tr h="417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0.687988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0.945046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0.903611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0.312012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0.096389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0.198481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1381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130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BE5AD06-54D3-4F26-8F1F-AEB47B4BD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25E96-27A1-476E-B8A8-6E6D9AFC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9117"/>
          </a:xfrm>
        </p:spPr>
        <p:txBody>
          <a:bodyPr>
            <a:normAutofit fontScale="90000"/>
          </a:bodyPr>
          <a:lstStyle/>
          <a:p>
            <a:r>
              <a:rPr lang="en-US" dirty="0"/>
              <a:t>Gini Importance Forests</a:t>
            </a:r>
          </a:p>
        </p:txBody>
      </p:sp>
    </p:spTree>
    <p:extLst>
      <p:ext uri="{BB962C8B-B14F-4D97-AF65-F5344CB8AC3E}">
        <p14:creationId xmlns:p14="http://schemas.microsoft.com/office/powerpoint/2010/main" val="1112265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A617-86BC-46BC-9EF2-2108EA7B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5212"/>
          </a:xfrm>
        </p:spPr>
        <p:txBody>
          <a:bodyPr>
            <a:normAutofit fontScale="90000"/>
          </a:bodyPr>
          <a:lstStyle/>
          <a:p>
            <a:r>
              <a:rPr lang="en-US" dirty="0"/>
              <a:t>FP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D49BA5-8EE6-4D6D-852A-AE943004B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7602"/>
              </p:ext>
            </p:extLst>
          </p:nvPr>
        </p:nvGraphicFramePr>
        <p:xfrm>
          <a:off x="0" y="1058779"/>
          <a:ext cx="12192000" cy="57992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12929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2759051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1674577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4764438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2001051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5531567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0924957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205876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9552276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814665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893814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5598646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442030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11266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084316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24216256"/>
                    </a:ext>
                  </a:extLst>
                </a:gridCol>
              </a:tblGrid>
              <a:tr h="58443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Seperator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Threshold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Tree Amount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Three-Fold Run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Sensitivity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Specificity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Miss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discovery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omission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Included Muts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2618328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0.105263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5398308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0.190476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315939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7420160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0.888889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0.111111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0.058824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8054020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0.272727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9727875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0.52381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406207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0.117647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1164514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8807730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0.384615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0.615385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2367181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0.210526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6091582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3738028"/>
                  </a:ext>
                </a:extLst>
              </a:tr>
              <a:tr h="4345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0.57735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0.42265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0.217927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427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215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C69B153-0F25-4F6C-B8EE-E7631DA0A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25E96-27A1-476E-B8A8-6E6D9AFC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9117"/>
          </a:xfrm>
        </p:spPr>
        <p:txBody>
          <a:bodyPr>
            <a:normAutofit fontScale="90000"/>
          </a:bodyPr>
          <a:lstStyle/>
          <a:p>
            <a:r>
              <a:rPr lang="en-US" dirty="0"/>
              <a:t>Gini Importance FP</a:t>
            </a:r>
          </a:p>
        </p:txBody>
      </p:sp>
    </p:spTree>
    <p:extLst>
      <p:ext uri="{BB962C8B-B14F-4D97-AF65-F5344CB8AC3E}">
        <p14:creationId xmlns:p14="http://schemas.microsoft.com/office/powerpoint/2010/main" val="8674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316-22B9-4D89-9680-2C9912A6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15031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F4B1F-3642-48E5-A118-D882501D3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5030"/>
            <a:ext cx="12192000" cy="63429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8 different classifiers of mutations each with 3 different value parameters: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Actual / Expected 5, 7.5, and 10. 5 was out starting ratio then we moved to 10. 7.5 is the middle of the two.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FP &lt;= 0, 1, and 2. These count from zero.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 value &lt; 0.05, 0.01, and 0.005, these have all been threshold we have looked at in the past.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Chi squared &gt; 3.84, 7.68, 15.36, This is doubled each time from 3.84 which is the minimum requirement.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TP-2*FP &gt; 2, 3, and 4. Starting from our beginning threshold 2 and incrementing by 1.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TP&gt;X and FP = 0 where X is 2, 4 or 6. Our best preforming forest from before was TP&gt;4 and FP=0 so I used two below and above to test performance.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Random forests Gini importance &gt; 0.01, 0.001, and 0. These mutations come from the three top preforming forests from the previous forest’s generations.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union of the other 7 sets. The first union is of all the strictest thresholds, the second is the middle thresholds and the last is the loosest thresholds for all three. 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As an example, the strictest union is FP &lt;= 0, P value &lt; 0.005, Chi squared &gt; 15.36, TP-2*FP &gt; 4, TP &gt; 6 FP = 0, and Gini importance &gt; 0.01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/>
              <a:t>The number of trees in a forest can be 50, 100, 500, 1000, 5000, or 10000</a:t>
            </a:r>
          </a:p>
          <a:p>
            <a:r>
              <a:rPr lang="en-US" dirty="0"/>
              <a:t>This gives a total combination amount of 144 parameter groups (8 * 3 * 6)</a:t>
            </a:r>
          </a:p>
          <a:p>
            <a:r>
              <a:rPr lang="en-US" dirty="0"/>
              <a:t>Each forest uses 10-fold cross validation (1440 total forests)</a:t>
            </a:r>
          </a:p>
          <a:p>
            <a:r>
              <a:rPr lang="en-US" dirty="0"/>
              <a:t>Each forest uses Entropy to split nodes</a:t>
            </a:r>
          </a:p>
          <a:p>
            <a:r>
              <a:rPr lang="en-US" dirty="0"/>
              <a:t>Foreground is CIMP+ and Background is CIMP-</a:t>
            </a:r>
          </a:p>
          <a:p>
            <a:r>
              <a:rPr lang="en-US" dirty="0"/>
              <a:t>Test size is 1/ #folds and training is 1 - 1 / #folds (10% and 90% respectively)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1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EECA-EA54-41FD-B638-7293D48C3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01149"/>
          </a:xfrm>
        </p:spPr>
        <p:txBody>
          <a:bodyPr>
            <a:normAutofit fontScale="90000"/>
          </a:bodyPr>
          <a:lstStyle/>
          <a:p>
            <a:r>
              <a:rPr lang="en-US" dirty="0"/>
              <a:t>Overall Statistics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A2CA64-E0EC-416B-ABB4-AA7EEDCA9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47936"/>
              </p:ext>
            </p:extLst>
          </p:nvPr>
        </p:nvGraphicFramePr>
        <p:xfrm>
          <a:off x="0" y="1280654"/>
          <a:ext cx="12019545" cy="557734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01303">
                  <a:extLst>
                    <a:ext uri="{9D8B030D-6E8A-4147-A177-3AD203B41FA5}">
                      <a16:colId xmlns:a16="http://schemas.microsoft.com/office/drawing/2014/main" val="800676144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3710031777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825623838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1895305751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1755099707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1017067683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2361237197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2782556847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1328069363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1934014857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3685794887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3927664680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2266457908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3521957806"/>
                    </a:ext>
                  </a:extLst>
                </a:gridCol>
                <a:gridCol w="801303">
                  <a:extLst>
                    <a:ext uri="{9D8B030D-6E8A-4147-A177-3AD203B41FA5}">
                      <a16:colId xmlns:a16="http://schemas.microsoft.com/office/drawing/2014/main" val="1001840645"/>
                    </a:ext>
                  </a:extLst>
                </a:gridCol>
              </a:tblGrid>
              <a:tr h="541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Seperator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Threshold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Tree Amount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Included Muts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Sensitivity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Specificity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Miss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discovery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omission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1504273"/>
                  </a:ext>
                </a:extLst>
              </a:tr>
              <a:tr h="703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0.815404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0.952321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0.924603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0.184596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0.075397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0.120237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9122988"/>
                  </a:ext>
                </a:extLst>
              </a:tr>
              <a:tr h="722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0.719177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0.975521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0.944444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0.280823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0.055556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0.156031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6960013"/>
                  </a:ext>
                </a:extLst>
              </a:tr>
              <a:tr h="722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0.637097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0.362903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0.206255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118560"/>
                  </a:ext>
                </a:extLst>
              </a:tr>
              <a:tr h="722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0.687683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0.965521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0.932652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0.312317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0.067348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0.196521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0976714"/>
                  </a:ext>
                </a:extLst>
              </a:tr>
              <a:tr h="722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TP-2FP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0.60246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0.39754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0.20396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7511613"/>
                  </a:ext>
                </a:extLst>
              </a:tr>
              <a:tr h="722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Forest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463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0.687988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0.945046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0.903611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0.312012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0.096389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0.198481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4870925"/>
                  </a:ext>
                </a:extLst>
              </a:tr>
              <a:tr h="722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0.57735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0.42265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0.217927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210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32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A617-86BC-46BC-9EF2-2108EA7B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5212"/>
          </a:xfrm>
        </p:spPr>
        <p:txBody>
          <a:bodyPr>
            <a:normAutofit fontScale="90000"/>
          </a:bodyPr>
          <a:lstStyle/>
          <a:p>
            <a:r>
              <a:rPr lang="en-US" dirty="0"/>
              <a:t>CHI Squared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467791-F26E-46EA-B79E-DCADF9DE6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64581"/>
              </p:ext>
            </p:extLst>
          </p:nvPr>
        </p:nvGraphicFramePr>
        <p:xfrm>
          <a:off x="0" y="754603"/>
          <a:ext cx="12192000" cy="610339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57218405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504087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973445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704959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993745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653819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791292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5482672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531788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510047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2081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228523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8827491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472193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0727627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71393437"/>
                    </a:ext>
                  </a:extLst>
                </a:gridCol>
              </a:tblGrid>
              <a:tr h="528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Seperator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Threshold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Tree Amount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Three-Fold Run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Sensitivity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Specificity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Miss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discovery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omission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Included Muts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3605382366"/>
                  </a:ext>
                </a:extLst>
              </a:tr>
              <a:tr h="483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0.117647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292946243"/>
                  </a:ext>
                </a:extLst>
              </a:tr>
              <a:tr h="483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0.818182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0.928571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0.181818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2280735737"/>
                  </a:ext>
                </a:extLst>
              </a:tr>
              <a:tr h="483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430666328"/>
                  </a:ext>
                </a:extLst>
              </a:tr>
              <a:tr h="483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0.888889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0.9375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0.888889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0.111111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0.111111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1381823541"/>
                  </a:ext>
                </a:extLst>
              </a:tr>
              <a:tr h="483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0.583333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0.416667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0.277778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3582651763"/>
                  </a:ext>
                </a:extLst>
              </a:tr>
              <a:tr h="483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0.933333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1350326731"/>
                  </a:ext>
                </a:extLst>
              </a:tr>
              <a:tr h="483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0.866667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1180051508"/>
                  </a:ext>
                </a:extLst>
              </a:tr>
              <a:tr h="483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0.545455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0.928571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0.857143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0.454545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0.142857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0.277778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1067862493"/>
                  </a:ext>
                </a:extLst>
              </a:tr>
              <a:tr h="483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0.818182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0.928571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0.181818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3011061874"/>
                  </a:ext>
                </a:extLst>
              </a:tr>
              <a:tr h="483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4167318072"/>
                  </a:ext>
                </a:extLst>
              </a:tr>
              <a:tr h="25868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1381292915"/>
                  </a:ext>
                </a:extLst>
              </a:tr>
              <a:tr h="483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CHISquared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0.815404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0.952321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0.924603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0.184596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0.075397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0.120237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9" marR="9219" marT="9219" marB="0" anchor="b"/>
                </a:tc>
                <a:extLst>
                  <a:ext uri="{0D108BD9-81ED-4DB2-BD59-A6C34878D82A}">
                    <a16:rowId xmlns:a16="http://schemas.microsoft.com/office/drawing/2014/main" val="360568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65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EB1F23D5-E515-4C65-AE4B-2F87E6136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25E96-27A1-476E-B8A8-6E6D9AFC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9117"/>
          </a:xfrm>
        </p:spPr>
        <p:txBody>
          <a:bodyPr>
            <a:normAutofit fontScale="90000"/>
          </a:bodyPr>
          <a:lstStyle/>
          <a:p>
            <a:r>
              <a:rPr lang="en-US" dirty="0"/>
              <a:t>Gini Importance CHI Squared</a:t>
            </a:r>
          </a:p>
        </p:txBody>
      </p:sp>
    </p:spTree>
    <p:extLst>
      <p:ext uri="{BB962C8B-B14F-4D97-AF65-F5344CB8AC3E}">
        <p14:creationId xmlns:p14="http://schemas.microsoft.com/office/powerpoint/2010/main" val="398048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A617-86BC-46BC-9EF2-2108EA7B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5212"/>
          </a:xfrm>
        </p:spPr>
        <p:txBody>
          <a:bodyPr>
            <a:normAutofit fontScale="90000"/>
          </a:bodyPr>
          <a:lstStyle/>
          <a:p>
            <a:r>
              <a:rPr lang="en-US" dirty="0"/>
              <a:t>P Value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C974FF0-DE84-4929-AD70-33456FDCA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836805"/>
              </p:ext>
            </p:extLst>
          </p:nvPr>
        </p:nvGraphicFramePr>
        <p:xfrm>
          <a:off x="0" y="630555"/>
          <a:ext cx="12192000" cy="622744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9165162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62904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862607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4258023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60373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6337994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276691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1758766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295610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265288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9565613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225400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2240269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449653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9732659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12734413"/>
                    </a:ext>
                  </a:extLst>
                </a:gridCol>
              </a:tblGrid>
              <a:tr h="5699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Separator 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Threshold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Tree Amount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Three-Fold Run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Sensitivity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Specificity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Miss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discovery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omission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Included Muts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1379137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0.636364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0.363636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0.222222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8880413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0.315789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502238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0.928571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0.071429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0.083333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015704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0.636364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0.363636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0.222222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844676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0.947368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0.052632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2501056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0.055556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4934979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0.857143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0.142857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0.052632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0247902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0.777778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0.222222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3466103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0.941176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0.157895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320593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0.210526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5929610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301054"/>
                  </a:ext>
                </a:extLst>
              </a:tr>
              <a:tr h="47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0.719177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0.975521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0.944444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0.280823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0.055556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0.156031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8447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06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9655129-E775-4F50-8AB1-5B37AE4B6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25E96-27A1-476E-B8A8-6E6D9AFC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9117"/>
          </a:xfrm>
        </p:spPr>
        <p:txBody>
          <a:bodyPr>
            <a:normAutofit fontScale="90000"/>
          </a:bodyPr>
          <a:lstStyle/>
          <a:p>
            <a:r>
              <a:rPr lang="en-US" dirty="0"/>
              <a:t>Gini Importance P Value</a:t>
            </a:r>
          </a:p>
        </p:txBody>
      </p:sp>
    </p:spTree>
    <p:extLst>
      <p:ext uri="{BB962C8B-B14F-4D97-AF65-F5344CB8AC3E}">
        <p14:creationId xmlns:p14="http://schemas.microsoft.com/office/powerpoint/2010/main" val="302152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A617-86BC-46BC-9EF2-2108EA7B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5212"/>
          </a:xfrm>
        </p:spPr>
        <p:txBody>
          <a:bodyPr>
            <a:normAutofit fontScale="90000"/>
          </a:bodyPr>
          <a:lstStyle/>
          <a:p>
            <a:r>
              <a:rPr lang="en-US" dirty="0"/>
              <a:t>Actual / Expected ratio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35AD09-3F83-42D7-BA6B-B9F2B60DE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277795"/>
              </p:ext>
            </p:extLst>
          </p:nvPr>
        </p:nvGraphicFramePr>
        <p:xfrm>
          <a:off x="-160" y="1050000"/>
          <a:ext cx="12192160" cy="58079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010">
                  <a:extLst>
                    <a:ext uri="{9D8B030D-6E8A-4147-A177-3AD203B41FA5}">
                      <a16:colId xmlns:a16="http://schemas.microsoft.com/office/drawing/2014/main" val="3227939787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1383707762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1777305503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2527742074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720760010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2275189194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2649935197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3280488296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4100758718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273787476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461614644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247004269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2851064317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21416652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2544767368"/>
                    </a:ext>
                  </a:extLst>
                </a:gridCol>
                <a:gridCol w="762010">
                  <a:extLst>
                    <a:ext uri="{9D8B030D-6E8A-4147-A177-3AD203B41FA5}">
                      <a16:colId xmlns:a16="http://schemas.microsoft.com/office/drawing/2014/main" val="914294835"/>
                    </a:ext>
                  </a:extLst>
                </a:gridCol>
              </a:tblGrid>
              <a:tr h="5661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Seperator 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Threshold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Tree Amount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Three-Fold Run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TN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Sensitivity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Specificity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Miss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discovery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False omission 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Included Muts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418775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0.555556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0.444444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9097198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0.5625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5285823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3667027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0.692308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0.307692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7080857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0.545455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0.454545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0.263158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3992577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0.636364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0.363636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0.222222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7855093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0.818182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0.181818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0020843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0.727273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0.272727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0.176471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0370533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0.047619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330195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0.173913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9602656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8185153"/>
                  </a:ext>
                </a:extLst>
              </a:tr>
              <a:tr h="4368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0.637097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0.362903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0.206255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9764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02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C1A42BB-A92C-4C81-B680-170D57C9D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25E96-27A1-476E-B8A8-6E6D9AFC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9117"/>
          </a:xfrm>
        </p:spPr>
        <p:txBody>
          <a:bodyPr>
            <a:normAutofit fontScale="90000"/>
          </a:bodyPr>
          <a:lstStyle/>
          <a:p>
            <a:r>
              <a:rPr lang="en-US" dirty="0"/>
              <a:t>Gini Importance Actual / Expected ratio</a:t>
            </a:r>
          </a:p>
        </p:txBody>
      </p:sp>
    </p:spTree>
    <p:extLst>
      <p:ext uri="{BB962C8B-B14F-4D97-AF65-F5344CB8AC3E}">
        <p14:creationId xmlns:p14="http://schemas.microsoft.com/office/powerpoint/2010/main" val="2202508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1931</Words>
  <Application>Microsoft Office PowerPoint</Application>
  <PresentationFormat>Widescreen</PresentationFormat>
  <Paragraphs>1491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Results from top Classifiers</vt:lpstr>
      <vt:lpstr>Approach</vt:lpstr>
      <vt:lpstr>Overall Statistics</vt:lpstr>
      <vt:lpstr>CHI Squared</vt:lpstr>
      <vt:lpstr>Gini Importance CHI Squared</vt:lpstr>
      <vt:lpstr>P Value</vt:lpstr>
      <vt:lpstr>Gini Importance P Value</vt:lpstr>
      <vt:lpstr>Actual / Expected ratio</vt:lpstr>
      <vt:lpstr>Gini Importance Actual / Expected ratio</vt:lpstr>
      <vt:lpstr>Union</vt:lpstr>
      <vt:lpstr>Gini Importance Union</vt:lpstr>
      <vt:lpstr>TP – 2FP</vt:lpstr>
      <vt:lpstr>Gini Importance TP – 2FP</vt:lpstr>
      <vt:lpstr>Forests</vt:lpstr>
      <vt:lpstr>Gini Importance Forests</vt:lpstr>
      <vt:lpstr>FP</vt:lpstr>
      <vt:lpstr>Gini Importance FP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Statistics</dc:title>
  <dc:creator>Jon Feige</dc:creator>
  <cp:lastModifiedBy>Jon Feige</cp:lastModifiedBy>
  <cp:revision>13</cp:revision>
  <dcterms:created xsi:type="dcterms:W3CDTF">2021-05-11T18:57:46Z</dcterms:created>
  <dcterms:modified xsi:type="dcterms:W3CDTF">2021-05-12T19:31:53Z</dcterms:modified>
</cp:coreProperties>
</file>